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embeddedFontLst>
    <p:embeddedFont>
      <p:font typeface="Raleway Bold"/>
      <p:regular r:id="rId201314"/>
    </p:embeddedFont>
    <p:embeddedFont>
      <p:font typeface="Raleway"/>
      <p:regular r:id="rId201315"/>
    </p:embeddedFont>
    <p:embeddedFont>
      <p:font typeface="Roboto"/>
      <p:regular r:id="rId201316"/>
    </p:embeddedFont>
    <p:embeddedFont>
      <p:font typeface="Roboto Bold"/>
      <p:regular r:id="rId2013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svg"/><Relationship Id="rId4" Type="http://schemas.openxmlformats.org/officeDocument/2006/relationships/image" Target="../media/image-2-2.png"/><Relationship Id="rId5" Type="http://schemas.openxmlformats.org/officeDocument/2006/relationships/image" Target="../media/image-2-3.svg"/><Relationship Id="rId6" Type="http://schemas.openxmlformats.org/officeDocument/2006/relationships/image" Target="../media/image-2-2.png"/><Relationship Id="rId7" Type="http://schemas.openxmlformats.org/officeDocument/2006/relationships/image" Target="../media/image-2-3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E1E1EA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454" y="506909"/>
            <a:ext cx="4382879" cy="58440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2545358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Welding Bench Fabrication Project</a:t>
            </a:r>
            <a:endParaRPr lang="en-US" sz="3700" dirty="0"/>
          </a:p>
        </p:txBody>
      </p:sp>
      <p:sp>
        <p:nvSpPr>
          <p:cNvPr id="5" name="Text 2"/>
          <p:cNvSpPr/>
          <p:nvPr/>
        </p:nvSpPr>
        <p:spPr>
          <a:xfrm>
            <a:off x="5233360" y="4010124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Gas Welding Workstation — Manual Metal Arc Welding (MMAW)</a:t>
            </a:r>
            <a:endParaRPr lang="en-US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E1E1EA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9799" y="500955"/>
            <a:ext cx="4391808" cy="585599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809427"/>
            <a:ext cx="6296860" cy="5630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5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Project Overview &amp; Objectives</a:t>
            </a:r>
            <a:endParaRPr lang="en-US" sz="35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1630065"/>
            <a:ext cx="6296860" cy="135840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68549" y="1835547"/>
            <a:ext cx="5784308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Purpose</a:t>
            </a:r>
            <a:endParaRPr lang="en-US" sz="1750" dirty="0"/>
          </a:p>
        </p:txBody>
      </p:sp>
      <p:sp>
        <p:nvSpPr>
          <p:cNvPr id="7" name="Text 3"/>
          <p:cNvSpPr/>
          <p:nvPr/>
        </p:nvSpPr>
        <p:spPr>
          <a:xfrm>
            <a:off x="968549" y="2220020"/>
            <a:ext cx="5784308" cy="562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Design and fabricate a portable gas welding demonstration bench using Manual Metal Arc Welding (MMAW).</a:t>
            </a:r>
            <a:endParaRPr lang="en-US" sz="14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3160117"/>
            <a:ext cx="6296860" cy="1358404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68549" y="3365599"/>
            <a:ext cx="5784308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Primary Use</a:t>
            </a:r>
            <a:endParaRPr lang="en-US" sz="1750" dirty="0"/>
          </a:p>
        </p:txBody>
      </p:sp>
      <p:sp>
        <p:nvSpPr>
          <p:cNvPr id="10" name="Text 5"/>
          <p:cNvSpPr/>
          <p:nvPr/>
        </p:nvSpPr>
        <p:spPr>
          <a:xfrm>
            <a:off x="968549" y="3750072"/>
            <a:ext cx="5784308" cy="562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Light fabrication, welding practice, and gas welding demonstrations in training and workshop environments.</a:t>
            </a:r>
            <a:endParaRPr lang="en-US" sz="140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75" y="4690170"/>
            <a:ext cx="6296860" cy="1358404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68549" y="4895652"/>
            <a:ext cx="5784308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Key Requirement</a:t>
            </a:r>
            <a:endParaRPr lang="en-US" sz="1750" dirty="0"/>
          </a:p>
        </p:txBody>
      </p:sp>
      <p:sp>
        <p:nvSpPr>
          <p:cNvPr id="13" name="Text 7"/>
          <p:cNvSpPr/>
          <p:nvPr/>
        </p:nvSpPr>
        <p:spPr>
          <a:xfrm>
            <a:off x="968549" y="5280124"/>
            <a:ext cx="5784308" cy="562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Heat-resistant, stable work surface with proper grounding and clamping capability for safe operation.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27113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Bench Specifications &amp; Dimensions</a:t>
            </a:r>
            <a:endParaRPr lang="en-US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2113855"/>
            <a:ext cx="3504219" cy="350430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633201" y="2124968"/>
            <a:ext cx="690326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Overall Dimensions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4633201" y="2609255"/>
            <a:ext cx="6903269" cy="10394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Length:</a:t>
            </a:r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1200mm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Width:</a:t>
            </a:r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600mm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Height:</a:t>
            </a:r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900mm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4633201" y="3837682"/>
            <a:ext cx="690326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Surface &amp; Structural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4633201" y="4321969"/>
            <a:ext cx="6903269" cy="14079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Top plate:</a:t>
            </a:r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1200 × 600 × 6mm mild steel (A36)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Working height:</a:t>
            </a:r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900mm (ergonomic, standing)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Load capacity:</a:t>
            </a:r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500kg distributed load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Tolerance:</a:t>
            </a:r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Flat, square, level within ±2mm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22449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Materials Bill of Quantities</a:t>
            </a:r>
            <a:endParaRPr lang="en-US" sz="37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1475" y="1991122"/>
          <a:ext cx="9143771" cy="914400"/>
        </p:xfrm>
        <a:graphic>
          <a:graphicData uri="http://schemas.openxmlformats.org/drawingml/2006/table">
            <a:tbl>
              <a:tblPr/>
              <a:tblGrid>
                <a:gridCol w="3260624"/>
                <a:gridCol w="4890935"/>
                <a:gridCol w="2717186"/>
              </a:tblGrid>
              <a:tr h="54509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Component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Specification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Quantity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548269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Structural Frame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75×50×2mm RHS (Rectangular Hollow Section)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8 metres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548269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Top Surface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1200×600×6mm mild steel plate (A36)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1 sheet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548269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Angle Bracing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50×50×5mm angle iron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4 metres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548269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Fasteners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M10 bolts, nuts, washers (caster mounting)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As required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548269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Caster Wheels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100mm swivel casters (2 locking)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4 units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54509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Welding Rod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E7018 (3.2mm) for frame assembly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5 kg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06066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Cutting List for Frame Components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661475" y="1992809"/>
            <a:ext cx="2175019" cy="2077541"/>
          </a:xfrm>
          <a:prstGeom prst="roundRect">
            <a:avLst>
              <a:gd name="adj" fmla="val 3821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56832" y="2188170"/>
            <a:ext cx="1784305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Longitudinal Beams (×2)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856832" y="2967732"/>
            <a:ext cx="1784305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75×50×2 RHS @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1150mm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45° angle both ends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3025501" y="1992809"/>
            <a:ext cx="2175118" cy="2077541"/>
          </a:xfrm>
          <a:prstGeom prst="roundRect">
            <a:avLst>
              <a:gd name="adj" fmla="val 3821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20858" y="2188170"/>
            <a:ext cx="1784405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Lateral Beams (×2)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3220858" y="2967732"/>
            <a:ext cx="1784405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75×50×2 RHS @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550mm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45° angle both ends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5389626" y="1992809"/>
            <a:ext cx="2175118" cy="2077541"/>
          </a:xfrm>
          <a:prstGeom prst="roundRect">
            <a:avLst>
              <a:gd name="adj" fmla="val 3821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584983" y="2188170"/>
            <a:ext cx="1784405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Vertical Supports (×4)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5584983" y="2967732"/>
            <a:ext cx="1784405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75×50×2 RHS @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775mm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square cuts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61475" y="4259362"/>
            <a:ext cx="3357082" cy="1479848"/>
          </a:xfrm>
          <a:prstGeom prst="roundRect">
            <a:avLst>
              <a:gd name="adj" fmla="val 5365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6832" y="4454723"/>
            <a:ext cx="296636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Diagonal Bracing (×4)</a:t>
            </a:r>
            <a:endParaRPr lang="en-US" sz="1850" dirty="0"/>
          </a:p>
        </p:txBody>
      </p:sp>
      <p:sp>
        <p:nvSpPr>
          <p:cNvPr id="14" name="Text 12"/>
          <p:cNvSpPr/>
          <p:nvPr/>
        </p:nvSpPr>
        <p:spPr>
          <a:xfrm>
            <a:off x="856832" y="4939010"/>
            <a:ext cx="296636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50×50×5 angle @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775mm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4207563" y="4259362"/>
            <a:ext cx="3357181" cy="1479848"/>
          </a:xfrm>
          <a:prstGeom prst="roundRect">
            <a:avLst>
              <a:gd name="adj" fmla="val 5365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402920" y="4454723"/>
            <a:ext cx="296646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Top Mounting Rails (×4)</a:t>
            </a:r>
            <a:endParaRPr lang="en-US" sz="1850" dirty="0"/>
          </a:p>
        </p:txBody>
      </p:sp>
      <p:sp>
        <p:nvSpPr>
          <p:cNvPr id="17" name="Text 15"/>
          <p:cNvSpPr/>
          <p:nvPr/>
        </p:nvSpPr>
        <p:spPr>
          <a:xfrm>
            <a:off x="4402920" y="4939010"/>
            <a:ext cx="296646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50×50×5 angle @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1150mm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and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550mm</a:t>
            </a:r>
            <a:endParaRPr lang="en-US" sz="1450" dirty="0"/>
          </a:p>
        </p:txBody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32251" y="2113855"/>
            <a:ext cx="3504219" cy="350430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E1E1EA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4697" y="467519"/>
            <a:ext cx="4442111" cy="592296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775990"/>
            <a:ext cx="6296860" cy="4060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5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MMAW Electrode Selection &amp; Parameters</a:t>
            </a:r>
            <a:endParaRPr lang="en-US" sz="2550" dirty="0"/>
          </a:p>
        </p:txBody>
      </p:sp>
      <p:sp>
        <p:nvSpPr>
          <p:cNvPr id="5" name="Text 2"/>
          <p:cNvSpPr/>
          <p:nvPr/>
        </p:nvSpPr>
        <p:spPr>
          <a:xfrm>
            <a:off x="661475" y="1380827"/>
            <a:ext cx="6296860" cy="428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en-US" sz="3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E7018</a:t>
            </a:r>
            <a:endParaRPr lang="en-US" sz="3350" dirty="0"/>
          </a:p>
        </p:txBody>
      </p:sp>
      <p:sp>
        <p:nvSpPr>
          <p:cNvPr id="6" name="Text 3"/>
          <p:cNvSpPr/>
          <p:nvPr/>
        </p:nvSpPr>
        <p:spPr>
          <a:xfrm>
            <a:off x="661475" y="1941513"/>
            <a:ext cx="6296860" cy="2030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Electrode Type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661475" y="2198092"/>
            <a:ext cx="6296860" cy="175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Low hydrogen, all-position flux-coated rod — no shielding gas required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661475" y="2616994"/>
            <a:ext cx="6296860" cy="428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en-US" sz="3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3.2mm</a:t>
            </a:r>
            <a:endParaRPr lang="en-US" sz="3350" dirty="0"/>
          </a:p>
        </p:txBody>
      </p:sp>
      <p:sp>
        <p:nvSpPr>
          <p:cNvPr id="9" name="Text 6"/>
          <p:cNvSpPr/>
          <p:nvPr/>
        </p:nvSpPr>
        <p:spPr>
          <a:xfrm>
            <a:off x="661475" y="3177679"/>
            <a:ext cx="6296860" cy="2030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Diameter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661475" y="3434259"/>
            <a:ext cx="6296860" cy="175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Standard 1/8" diameter for structural frame work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661475" y="3853160"/>
            <a:ext cx="6296860" cy="428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en-US" sz="3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90–130A</a:t>
            </a:r>
            <a:endParaRPr lang="en-US" sz="3350" dirty="0"/>
          </a:p>
        </p:txBody>
      </p:sp>
      <p:sp>
        <p:nvSpPr>
          <p:cNvPr id="12" name="Text 9"/>
          <p:cNvSpPr/>
          <p:nvPr/>
        </p:nvSpPr>
        <p:spPr>
          <a:xfrm>
            <a:off x="661475" y="4413845"/>
            <a:ext cx="6296860" cy="2030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Amperage Range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661475" y="4670425"/>
            <a:ext cx="6296860" cy="175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Adjust for welding position — lower for overhead, higher for flat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661475" y="5089327"/>
            <a:ext cx="6296860" cy="428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en-US" sz="3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DC+</a:t>
            </a:r>
            <a:endParaRPr lang="en-US" sz="3350" dirty="0"/>
          </a:p>
        </p:txBody>
      </p:sp>
      <p:sp>
        <p:nvSpPr>
          <p:cNvPr id="15" name="Text 12"/>
          <p:cNvSpPr/>
          <p:nvPr/>
        </p:nvSpPr>
        <p:spPr>
          <a:xfrm>
            <a:off x="661475" y="5650012"/>
            <a:ext cx="6296860" cy="2030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Polarity</a:t>
            </a:r>
            <a:endParaRPr lang="en-US" sz="1250" dirty="0"/>
          </a:p>
        </p:txBody>
      </p:sp>
      <p:sp>
        <p:nvSpPr>
          <p:cNvPr id="16" name="Text 13"/>
          <p:cNvSpPr/>
          <p:nvPr/>
        </p:nvSpPr>
        <p:spPr>
          <a:xfrm>
            <a:off x="661475" y="5906591"/>
            <a:ext cx="6296860" cy="175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en-US" sz="10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Electrode positive for deeper penetration and superior fusion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672034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Welding Positions &amp; Techniques</a:t>
            </a:r>
            <a:endParaRPr lang="en-US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2640707"/>
            <a:ext cx="1117572" cy="69066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3567609"/>
            <a:ext cx="253993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1F/1G — Flat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661475" y="3976291"/>
            <a:ext cx="2539936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Top surface welds. Gravity assists the puddle.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100–110A.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Easiest position — use for top plate attachment.</a:t>
            </a:r>
            <a:endParaRPr lang="en-US" sz="14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7645" y="2640707"/>
            <a:ext cx="1117572" cy="69066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437645" y="3567609"/>
            <a:ext cx="254003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2F/2G — Horizontal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3437645" y="3976291"/>
            <a:ext cx="254003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Side frame welds. Control travel speed to prevent sagging.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110–120A.</a:t>
            </a:r>
            <a:endParaRPr lang="en-US" sz="14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3915" y="2640707"/>
            <a:ext cx="1117572" cy="69066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213915" y="3567609"/>
            <a:ext cx="254003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3F/3G — Vertical</a:t>
            </a: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6213915" y="3976291"/>
            <a:ext cx="254003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Vertical supports. Weld upward, manage puddle carefully.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100–115A.</a:t>
            </a:r>
            <a:endParaRPr lang="en-US" sz="14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0184" y="2640707"/>
            <a:ext cx="1117572" cy="690662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990184" y="3567609"/>
            <a:ext cx="254003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4F/4G — Overhead</a:t>
            </a:r>
            <a:endParaRPr lang="en-US" sz="1850" dirty="0"/>
          </a:p>
        </p:txBody>
      </p:sp>
      <p:sp>
        <p:nvSpPr>
          <p:cNvPr id="14" name="Text 8"/>
          <p:cNvSpPr/>
          <p:nvPr/>
        </p:nvSpPr>
        <p:spPr>
          <a:xfrm>
            <a:off x="8990184" y="3976291"/>
            <a:ext cx="254003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Underside bracing. Most demanding position — maintain short arc.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90–100A.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79934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Pre-Fabrication Preparation</a:t>
            </a:r>
            <a:endParaRPr lang="en-US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2113855"/>
            <a:ext cx="3504219" cy="350430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633201" y="1643062"/>
            <a:ext cx="690326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Surface Cleaning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4633201" y="2127349"/>
            <a:ext cx="690326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Remove mill scale using a wire brush or angle grinder with a flap disc. Clean metal ensures proper arc striking and full fusion.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4633201" y="2921198"/>
            <a:ext cx="690326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Fit-Up &amp; Alignment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4633201" y="3405485"/>
            <a:ext cx="6903269" cy="14079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Tack weld all joints before full welding to verify alignment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Use a framing square on all 90° corners before tacking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Apply G-clamps to hold components firmly during tack welds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Adjust fit-up while tacks are still adjustable — before full passes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4633201" y="5026025"/>
            <a:ext cx="6903269" cy="1039416"/>
          </a:xfrm>
          <a:prstGeom prst="roundRect">
            <a:avLst>
              <a:gd name="adj" fmla="val 7638"/>
            </a:avLst>
          </a:prstGeom>
          <a:solidFill>
            <a:srgbClr val="E1E1EA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208" y="5312767"/>
            <a:ext cx="236234" cy="18901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247449" y="5243314"/>
            <a:ext cx="610001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Always verify squareness by measuring both diagonals of each rectangular frame — they must be equal before proceeding to full welds.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1975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Frame Assembly Procedure</a:t>
            </a:r>
            <a:endParaRPr lang="en-US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5500" y="1530648"/>
            <a:ext cx="10520595" cy="394791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336045" y="4520169"/>
            <a:ext cx="1586822" cy="305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Full Weld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7336215" y="4520169"/>
            <a:ext cx="1586822" cy="305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Add Bracing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5347253" y="4367325"/>
            <a:ext cx="1586822" cy="611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Install Supports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3358291" y="4520169"/>
            <a:ext cx="1586822" cy="305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Tack Corners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1325854" y="4367325"/>
            <a:ext cx="1586822" cy="611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Assemble Base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661475" y="5691188"/>
            <a:ext cx="1086874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Follow this sequence strictly — verifying squareness and plumb at each tack stage prevents compounding errors that are difficult to correct once full welds are completed.</a:t>
            </a:r>
            <a:endParaRPr lang="en-US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31143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Top Surface Installation &amp; Finishing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1794272"/>
            <a:ext cx="690326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Mounting &amp; Alignment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661475" y="2278559"/>
            <a:ext cx="6903269" cy="6709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Bolt 6mm steel plate to frame top using M10 bolts through pre-drilled holes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Ensure plate is level and flush on all edges within </a:t>
            </a:r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±2mm tolerance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661475" y="3138488"/>
            <a:ext cx="690326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Grounding &amp; Surface Finish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661475" y="3622774"/>
            <a:ext cx="6903269" cy="10394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Attach earth clamp lug to underside of plate for welding circuit continuity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Grind smooth any high weld spots on the top surface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Apply rust-preventive primer coating to all bare steel surfaces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61475" y="4874816"/>
            <a:ext cx="6903269" cy="1039416"/>
          </a:xfrm>
          <a:prstGeom prst="roundRect">
            <a:avLst>
              <a:gd name="adj" fmla="val 7638"/>
            </a:avLst>
          </a:prstGeom>
          <a:solidFill>
            <a:srgbClr val="B6FCB8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482" y="5161558"/>
            <a:ext cx="236234" cy="18901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275723" y="5092105"/>
            <a:ext cx="610001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Final bench should be flat, level, and square within ±2mm — verify with a precision level before marking the project complete.</a:t>
            </a:r>
            <a:endParaRPr lang="en-US" sz="145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2251" y="2113855"/>
            <a:ext cx="3504219" cy="350430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2026-09-22T09:20:37Z</dcterms:created>
  <dcterms:modified xsi:type="dcterms:W3CDTF">2026-09-22T09:20:37Z</dcterms:modified>
</cp:coreProperties>
</file>